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7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Oswald" panose="00000500000000000000" pitchFamily="2" charset="0"/>
      <p:regular r:id="rId21"/>
      <p:bold r:id="rId22"/>
    </p:embeddedFont>
    <p:embeddedFont>
      <p:font typeface="Source Code Pro" panose="020B0509030403020204" pitchFamily="49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47331-5ADC-40DF-AF7E-1F47ADD515D3}" v="46" dt="2023-10-10T08:50:03.608"/>
    <p1510:client id="{E09480BD-D8B1-9E19-C98B-746B7EBB7AE8}" v="11" dt="2023-10-10T07:23:59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Colman" userId="5e49a3d6-ef5a-4fb5-b706-b89d0280da7d" providerId="ADAL" clId="{7F047331-5ADC-40DF-AF7E-1F47ADD515D3}"/>
    <pc:docChg chg="custSel addSld modSld">
      <pc:chgData name="Graham Colman" userId="5e49a3d6-ef5a-4fb5-b706-b89d0280da7d" providerId="ADAL" clId="{7F047331-5ADC-40DF-AF7E-1F47ADD515D3}" dt="2023-10-10T08:50:17.219" v="469" actId="27636"/>
      <pc:docMkLst>
        <pc:docMk/>
      </pc:docMkLst>
      <pc:sldChg chg="delSp modSp mod">
        <pc:chgData name="Graham Colman" userId="5e49a3d6-ef5a-4fb5-b706-b89d0280da7d" providerId="ADAL" clId="{7F047331-5ADC-40DF-AF7E-1F47ADD515D3}" dt="2023-10-10T07:28:07.773" v="75" actId="478"/>
        <pc:sldMkLst>
          <pc:docMk/>
          <pc:sldMk cId="0" sldId="257"/>
        </pc:sldMkLst>
        <pc:picChg chg="del mod modCrop">
          <ac:chgData name="Graham Colman" userId="5e49a3d6-ef5a-4fb5-b706-b89d0280da7d" providerId="ADAL" clId="{7F047331-5ADC-40DF-AF7E-1F47ADD515D3}" dt="2023-10-10T07:28:07.773" v="75" actId="478"/>
          <ac:picMkLst>
            <pc:docMk/>
            <pc:sldMk cId="0" sldId="257"/>
            <ac:picMk id="2" creationId="{1D68DCBE-D859-1C45-7F8C-95E123443E9E}"/>
          </ac:picMkLst>
        </pc:picChg>
      </pc:sldChg>
      <pc:sldChg chg="modSp mod">
        <pc:chgData name="Graham Colman" userId="5e49a3d6-ef5a-4fb5-b706-b89d0280da7d" providerId="ADAL" clId="{7F047331-5ADC-40DF-AF7E-1F47ADD515D3}" dt="2023-10-10T07:27:57.894" v="72" actId="27636"/>
        <pc:sldMkLst>
          <pc:docMk/>
          <pc:sldMk cId="0" sldId="261"/>
        </pc:sldMkLst>
        <pc:spChg chg="mod">
          <ac:chgData name="Graham Colman" userId="5e49a3d6-ef5a-4fb5-b706-b89d0280da7d" providerId="ADAL" clId="{7F047331-5ADC-40DF-AF7E-1F47ADD515D3}" dt="2023-10-10T07:27:57.894" v="72" actId="27636"/>
          <ac:spMkLst>
            <pc:docMk/>
            <pc:sldMk cId="0" sldId="261"/>
            <ac:spMk id="105" creationId="{00000000-0000-0000-0000-000000000000}"/>
          </ac:spMkLst>
        </pc:spChg>
      </pc:sldChg>
      <pc:sldChg chg="modSp mod">
        <pc:chgData name="Graham Colman" userId="5e49a3d6-ef5a-4fb5-b706-b89d0280da7d" providerId="ADAL" clId="{7F047331-5ADC-40DF-AF7E-1F47ADD515D3}" dt="2023-10-10T08:50:17.219" v="469" actId="27636"/>
        <pc:sldMkLst>
          <pc:docMk/>
          <pc:sldMk cId="0" sldId="267"/>
        </pc:sldMkLst>
        <pc:spChg chg="mod">
          <ac:chgData name="Graham Colman" userId="5e49a3d6-ef5a-4fb5-b706-b89d0280da7d" providerId="ADAL" clId="{7F047331-5ADC-40DF-AF7E-1F47ADD515D3}" dt="2023-10-10T08:50:17.219" v="469" actId="27636"/>
          <ac:spMkLst>
            <pc:docMk/>
            <pc:sldMk cId="0" sldId="267"/>
            <ac:spMk id="157" creationId="{00000000-0000-0000-0000-000000000000}"/>
          </ac:spMkLst>
        </pc:spChg>
      </pc:sldChg>
      <pc:sldChg chg="modSp add mod">
        <pc:chgData name="Graham Colman" userId="5e49a3d6-ef5a-4fb5-b706-b89d0280da7d" providerId="ADAL" clId="{7F047331-5ADC-40DF-AF7E-1F47ADD515D3}" dt="2023-10-10T07:29:46.625" v="189" actId="20577"/>
        <pc:sldMkLst>
          <pc:docMk/>
          <pc:sldMk cId="3899685632" sldId="268"/>
        </pc:sldMkLst>
        <pc:spChg chg="mod">
          <ac:chgData name="Graham Colman" userId="5e49a3d6-ef5a-4fb5-b706-b89d0280da7d" providerId="ADAL" clId="{7F047331-5ADC-40DF-AF7E-1F47ADD515D3}" dt="2023-10-10T07:29:46.625" v="189" actId="20577"/>
          <ac:spMkLst>
            <pc:docMk/>
            <pc:sldMk cId="3899685632" sldId="268"/>
            <ac:spMk id="77" creationId="{00000000-0000-0000-0000-000000000000}"/>
          </ac:spMkLst>
        </pc:spChg>
        <pc:picChg chg="mod">
          <ac:chgData name="Graham Colman" userId="5e49a3d6-ef5a-4fb5-b706-b89d0280da7d" providerId="ADAL" clId="{7F047331-5ADC-40DF-AF7E-1F47ADD515D3}" dt="2023-10-10T07:28:57.737" v="184" actId="29295"/>
          <ac:picMkLst>
            <pc:docMk/>
            <pc:sldMk cId="3899685632" sldId="268"/>
            <ac:picMk id="2" creationId="{1D68DCBE-D859-1C45-7F8C-95E123443E9E}"/>
          </ac:picMkLst>
        </pc:picChg>
      </pc:sldChg>
      <pc:sldChg chg="addSp delSp modSp add mod">
        <pc:chgData name="Graham Colman" userId="5e49a3d6-ef5a-4fb5-b706-b89d0280da7d" providerId="ADAL" clId="{7F047331-5ADC-40DF-AF7E-1F47ADD515D3}" dt="2023-10-10T08:39:55.991" v="223" actId="692"/>
        <pc:sldMkLst>
          <pc:docMk/>
          <pc:sldMk cId="397632196" sldId="269"/>
        </pc:sldMkLst>
        <pc:spChg chg="add del mod">
          <ac:chgData name="Graham Colman" userId="5e49a3d6-ef5a-4fb5-b706-b89d0280da7d" providerId="ADAL" clId="{7F047331-5ADC-40DF-AF7E-1F47ADD515D3}" dt="2023-10-10T08:38:55.089" v="193" actId="478"/>
          <ac:spMkLst>
            <pc:docMk/>
            <pc:sldMk cId="397632196" sldId="269"/>
            <ac:spMk id="4" creationId="{3928A086-EBD8-D10F-461B-4A6EA842DC80}"/>
          </ac:spMkLst>
        </pc:spChg>
        <pc:spChg chg="mod">
          <ac:chgData name="Graham Colman" userId="5e49a3d6-ef5a-4fb5-b706-b89d0280da7d" providerId="ADAL" clId="{7F047331-5ADC-40DF-AF7E-1F47ADD515D3}" dt="2023-10-10T08:39:35.504" v="221" actId="20577"/>
          <ac:spMkLst>
            <pc:docMk/>
            <pc:sldMk cId="397632196" sldId="269"/>
            <ac:spMk id="68" creationId="{00000000-0000-0000-0000-000000000000}"/>
          </ac:spMkLst>
        </pc:spChg>
        <pc:spChg chg="del">
          <ac:chgData name="Graham Colman" userId="5e49a3d6-ef5a-4fb5-b706-b89d0280da7d" providerId="ADAL" clId="{7F047331-5ADC-40DF-AF7E-1F47ADD515D3}" dt="2023-10-10T08:38:45.367" v="192" actId="478"/>
          <ac:spMkLst>
            <pc:docMk/>
            <pc:sldMk cId="397632196" sldId="269"/>
            <ac:spMk id="69" creationId="{00000000-0000-0000-0000-000000000000}"/>
          </ac:spMkLst>
        </pc:spChg>
        <pc:spChg chg="del">
          <ac:chgData name="Graham Colman" userId="5e49a3d6-ef5a-4fb5-b706-b89d0280da7d" providerId="ADAL" clId="{7F047331-5ADC-40DF-AF7E-1F47ADD515D3}" dt="2023-10-10T08:39:21.424" v="200" actId="478"/>
          <ac:spMkLst>
            <pc:docMk/>
            <pc:sldMk cId="397632196" sldId="269"/>
            <ac:spMk id="73" creationId="{00000000-0000-0000-0000-000000000000}"/>
          </ac:spMkLst>
        </pc:spChg>
        <pc:spChg chg="del">
          <ac:chgData name="Graham Colman" userId="5e49a3d6-ef5a-4fb5-b706-b89d0280da7d" providerId="ADAL" clId="{7F047331-5ADC-40DF-AF7E-1F47ADD515D3}" dt="2023-10-10T08:39:21.424" v="200" actId="478"/>
          <ac:spMkLst>
            <pc:docMk/>
            <pc:sldMk cId="397632196" sldId="269"/>
            <ac:spMk id="74" creationId="{00000000-0000-0000-0000-000000000000}"/>
          </ac:spMkLst>
        </pc:spChg>
        <pc:spChg chg="del">
          <ac:chgData name="Graham Colman" userId="5e49a3d6-ef5a-4fb5-b706-b89d0280da7d" providerId="ADAL" clId="{7F047331-5ADC-40DF-AF7E-1F47ADD515D3}" dt="2023-10-10T08:38:42.605" v="191" actId="478"/>
          <ac:spMkLst>
            <pc:docMk/>
            <pc:sldMk cId="397632196" sldId="269"/>
            <ac:spMk id="76" creationId="{00000000-0000-0000-0000-000000000000}"/>
          </ac:spMkLst>
        </pc:spChg>
        <pc:spChg chg="del">
          <ac:chgData name="Graham Colman" userId="5e49a3d6-ef5a-4fb5-b706-b89d0280da7d" providerId="ADAL" clId="{7F047331-5ADC-40DF-AF7E-1F47ADD515D3}" dt="2023-10-10T08:38:42.605" v="191" actId="478"/>
          <ac:spMkLst>
            <pc:docMk/>
            <pc:sldMk cId="397632196" sldId="269"/>
            <ac:spMk id="77" creationId="{00000000-0000-0000-0000-000000000000}"/>
          </ac:spMkLst>
        </pc:spChg>
        <pc:graphicFrameChg chg="add mod">
          <ac:chgData name="Graham Colman" userId="5e49a3d6-ef5a-4fb5-b706-b89d0280da7d" providerId="ADAL" clId="{7F047331-5ADC-40DF-AF7E-1F47ADD515D3}" dt="2023-10-10T08:39:55.991" v="223" actId="692"/>
          <ac:graphicFrameMkLst>
            <pc:docMk/>
            <pc:sldMk cId="397632196" sldId="269"/>
            <ac:graphicFrameMk id="5" creationId="{703A7CD1-6458-4C07-B2AE-0D9AA76FF99F}"/>
          </ac:graphicFrameMkLst>
        </pc:graphicFrameChg>
        <pc:picChg chg="del">
          <ac:chgData name="Graham Colman" userId="5e49a3d6-ef5a-4fb5-b706-b89d0280da7d" providerId="ADAL" clId="{7F047331-5ADC-40DF-AF7E-1F47ADD515D3}" dt="2023-10-10T08:38:42.605" v="191" actId="478"/>
          <ac:picMkLst>
            <pc:docMk/>
            <pc:sldMk cId="397632196" sldId="269"/>
            <ac:picMk id="2" creationId="{1D68DCBE-D859-1C45-7F8C-95E123443E9E}"/>
          </ac:picMkLst>
        </pc:picChg>
        <pc:picChg chg="del">
          <ac:chgData name="Graham Colman" userId="5e49a3d6-ef5a-4fb5-b706-b89d0280da7d" providerId="ADAL" clId="{7F047331-5ADC-40DF-AF7E-1F47ADD515D3}" dt="2023-10-10T08:39:17.200" v="199" actId="478"/>
          <ac:picMkLst>
            <pc:docMk/>
            <pc:sldMk cId="397632196" sldId="269"/>
            <ac:picMk id="70" creationId="{00000000-0000-0000-0000-000000000000}"/>
          </ac:picMkLst>
        </pc:picChg>
        <pc:picChg chg="del">
          <ac:chgData name="Graham Colman" userId="5e49a3d6-ef5a-4fb5-b706-b89d0280da7d" providerId="ADAL" clId="{7F047331-5ADC-40DF-AF7E-1F47ADD515D3}" dt="2023-10-10T08:38:42.605" v="191" actId="478"/>
          <ac:picMkLst>
            <pc:docMk/>
            <pc:sldMk cId="397632196" sldId="269"/>
            <ac:picMk id="71" creationId="{00000000-0000-0000-0000-000000000000}"/>
          </ac:picMkLst>
        </pc:picChg>
        <pc:picChg chg="del">
          <ac:chgData name="Graham Colman" userId="5e49a3d6-ef5a-4fb5-b706-b89d0280da7d" providerId="ADAL" clId="{7F047331-5ADC-40DF-AF7E-1F47ADD515D3}" dt="2023-10-10T08:38:42.605" v="191" actId="478"/>
          <ac:picMkLst>
            <pc:docMk/>
            <pc:sldMk cId="397632196" sldId="269"/>
            <ac:picMk id="72" creationId="{00000000-0000-0000-0000-000000000000}"/>
          </ac:picMkLst>
        </pc:picChg>
        <pc:cxnChg chg="del">
          <ac:chgData name="Graham Colman" userId="5e49a3d6-ef5a-4fb5-b706-b89d0280da7d" providerId="ADAL" clId="{7F047331-5ADC-40DF-AF7E-1F47ADD515D3}" dt="2023-10-10T08:39:21.424" v="200" actId="478"/>
          <ac:cxnSpMkLst>
            <pc:docMk/>
            <pc:sldMk cId="397632196" sldId="269"/>
            <ac:cxnSpMk id="75" creationId="{00000000-0000-0000-0000-000000000000}"/>
          </ac:cxnSpMkLst>
        </pc:cxnChg>
      </pc:sldChg>
    </pc:docChg>
  </pc:docChgLst>
  <pc:docChgLst>
    <pc:chgData name="Graham Colman" userId="S::grahamcolman@inspirationtrust.org::5e49a3d6-ef5a-4fb5-b706-b89d0280da7d" providerId="AD" clId="Web-{E09480BD-D8B1-9E19-C98B-746B7EBB7AE8}"/>
    <pc:docChg chg="modSld">
      <pc:chgData name="Graham Colman" userId="S::grahamcolman@inspirationtrust.org::5e49a3d6-ef5a-4fb5-b706-b89d0280da7d" providerId="AD" clId="Web-{E09480BD-D8B1-9E19-C98B-746B7EBB7AE8}" dt="2023-10-10T07:23:59.409" v="7"/>
      <pc:docMkLst>
        <pc:docMk/>
      </pc:docMkLst>
      <pc:sldChg chg="addSp modSp">
        <pc:chgData name="Graham Colman" userId="S::grahamcolman@inspirationtrust.org::5e49a3d6-ef5a-4fb5-b706-b89d0280da7d" providerId="AD" clId="Web-{E09480BD-D8B1-9E19-C98B-746B7EBB7AE8}" dt="2023-10-10T07:23:59.409" v="7"/>
        <pc:sldMkLst>
          <pc:docMk/>
          <pc:sldMk cId="0" sldId="257"/>
        </pc:sldMkLst>
        <pc:spChg chg="mod">
          <ac:chgData name="Graham Colman" userId="S::grahamcolman@inspirationtrust.org::5e49a3d6-ef5a-4fb5-b706-b89d0280da7d" providerId="AD" clId="Web-{E09480BD-D8B1-9E19-C98B-746B7EBB7AE8}" dt="2023-10-10T07:20:52.569" v="5" actId="20577"/>
          <ac:spMkLst>
            <pc:docMk/>
            <pc:sldMk cId="0" sldId="257"/>
            <ac:spMk id="74" creationId="{00000000-0000-0000-0000-000000000000}"/>
          </ac:spMkLst>
        </pc:spChg>
        <pc:picChg chg="add mod">
          <ac:chgData name="Graham Colman" userId="S::grahamcolman@inspirationtrust.org::5e49a3d6-ef5a-4fb5-b706-b89d0280da7d" providerId="AD" clId="Web-{E09480BD-D8B1-9E19-C98B-746B7EBB7AE8}" dt="2023-10-10T07:23:59.409" v="7"/>
          <ac:picMkLst>
            <pc:docMk/>
            <pc:sldMk cId="0" sldId="257"/>
            <ac:picMk id="2" creationId="{1D68DCBE-D859-1C45-7F8C-95E123443E9E}"/>
          </ac:picMkLst>
        </pc:picChg>
        <pc:cxnChg chg="mod">
          <ac:chgData name="Graham Colman" userId="S::grahamcolman@inspirationtrust.org::5e49a3d6-ef5a-4fb5-b706-b89d0280da7d" providerId="AD" clId="Web-{E09480BD-D8B1-9E19-C98B-746B7EBB7AE8}" dt="2023-10-10T07:20:57.007" v="6" actId="1076"/>
          <ac:cxnSpMkLst>
            <pc:docMk/>
            <pc:sldMk cId="0" sldId="257"/>
            <ac:cxnSpMk id="75" creationId="{00000000-0000-0000-0000-000000000000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spirationtrustorg.sharepoint.com/sites/sin-studentroom/Shared%20Documents/SIN%20Student%202.0/Electives,%20Trips%20and%20Events/Personal%20Finance/Lesson%203%20-%20Inflation%20and%20Keeping%20Hold%20of%20your%20Money/InflationHistori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UK Inflation 2022-2023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2023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RecentGraph!$B$28:$B$39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RecentGraph!$C$28:$C$39</c:f>
              <c:numCache>
                <c:formatCode>General</c:formatCode>
                <c:ptCount val="12"/>
                <c:pt idx="0">
                  <c:v>4.9000000000000004</c:v>
                </c:pt>
                <c:pt idx="1">
                  <c:v>5.5</c:v>
                </c:pt>
                <c:pt idx="2">
                  <c:v>6.2</c:v>
                </c:pt>
                <c:pt idx="3">
                  <c:v>7.8</c:v>
                </c:pt>
                <c:pt idx="4">
                  <c:v>7.9</c:v>
                </c:pt>
                <c:pt idx="5">
                  <c:v>8.1999999999999993</c:v>
                </c:pt>
                <c:pt idx="6">
                  <c:v>8.8000000000000007</c:v>
                </c:pt>
                <c:pt idx="7">
                  <c:v>8.6</c:v>
                </c:pt>
                <c:pt idx="8">
                  <c:v>8.8000000000000007</c:v>
                </c:pt>
                <c:pt idx="9">
                  <c:v>9.6</c:v>
                </c:pt>
                <c:pt idx="10">
                  <c:v>9.3000000000000007</c:v>
                </c:pt>
                <c:pt idx="11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98-4CEB-AE3C-B884DCE95D0F}"/>
            </c:ext>
          </c:extLst>
        </c:ser>
        <c:ser>
          <c:idx val="1"/>
          <c:order val="1"/>
          <c:tx>
            <c:v>2023</c:v>
          </c:tx>
          <c:spPr>
            <a:ln w="28575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RecentGraph!$D$28:$D$39</c:f>
              <c:numCache>
                <c:formatCode>General</c:formatCode>
                <c:ptCount val="12"/>
                <c:pt idx="0">
                  <c:v>8.8000000000000007</c:v>
                </c:pt>
                <c:pt idx="1">
                  <c:v>9.1999999999999993</c:v>
                </c:pt>
                <c:pt idx="2">
                  <c:v>8.9</c:v>
                </c:pt>
                <c:pt idx="3">
                  <c:v>7.8</c:v>
                </c:pt>
                <c:pt idx="4">
                  <c:v>7.9</c:v>
                </c:pt>
                <c:pt idx="5">
                  <c:v>7.3</c:v>
                </c:pt>
                <c:pt idx="6">
                  <c:v>6.4</c:v>
                </c:pt>
                <c:pt idx="7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98-4CEB-AE3C-B884DCE95D0F}"/>
            </c:ext>
          </c:extLst>
        </c:ser>
        <c:ser>
          <c:idx val="2"/>
          <c:order val="2"/>
          <c:tx>
            <c:v>Compound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RecentGraph!$E$28:$E$39</c:f>
              <c:numCache>
                <c:formatCode>General</c:formatCode>
                <c:ptCount val="12"/>
                <c:pt idx="0">
                  <c:v>14.13120000000001</c:v>
                </c:pt>
                <c:pt idx="1">
                  <c:v>15.206000000000008</c:v>
                </c:pt>
                <c:pt idx="2">
                  <c:v>15.651799999999994</c:v>
                </c:pt>
                <c:pt idx="3">
                  <c:v>16.208400000000012</c:v>
                </c:pt>
                <c:pt idx="4">
                  <c:v>16.424099999999985</c:v>
                </c:pt>
                <c:pt idx="5">
                  <c:v>16.098600000000008</c:v>
                </c:pt>
                <c:pt idx="6">
                  <c:v>15.763200000000023</c:v>
                </c:pt>
                <c:pt idx="7">
                  <c:v>15.441799999999994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98-4CEB-AE3C-B884DCE95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296175"/>
        <c:axId val="1867824335"/>
      </c:lineChart>
      <c:catAx>
        <c:axId val="194029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824335"/>
        <c:crosses val="autoZero"/>
        <c:auto val="1"/>
        <c:lblAlgn val="ctr"/>
        <c:lblOffset val="100"/>
        <c:noMultiLvlLbl val="0"/>
      </c:catAx>
      <c:valAx>
        <c:axId val="186782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Increase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29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d3bb8b8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d3bb8b8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198d19c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198d19c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d3bb8b83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d3bb8b83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198d19cd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198d19cd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62759de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062759de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d234dd2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d234dd2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d234dd2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d234dd2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60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d234dd2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d234dd2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8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e9b001c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e9b001c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d3bb8b8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d3bb8b8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d3bb8b8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d3bb8b83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b680aaf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b680aaf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d3bb8b83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d3bb8b83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neysavingexpert.com/insurance/car-insurance/#buyi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savingexpert.com/latestti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s://www.moneysavingexpert.com/students/" TargetMode="External"/><Relationship Id="rId4" Type="http://schemas.openxmlformats.org/officeDocument/2006/relationships/hyperlink" Target="https://www.moneysavingexpert.com/deal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bc.co.uk/news/business-12196322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www.ons.gov.uk/economy/inflationandpriceindices/bulletins/consumerpriceinflation/august20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bc.co.uk/news/business-12196322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LQwgkJsWcrBkYyMSvoklSFcA3LmG5kpbj1Nv0oubn6Q/edit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bc.co.uk/news/business-12196322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bbc.co.uk/news/business-629913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Inflation 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Keeping Hold of your Money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after the pennies and…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688" y="1445425"/>
            <a:ext cx="7002626" cy="950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Keeping Hold of your Money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Keeping Hold of your Money - car insurance 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25" y="1477425"/>
            <a:ext cx="48291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525" y="1791750"/>
            <a:ext cx="6496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525" y="2106075"/>
            <a:ext cx="60579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525" y="2734725"/>
            <a:ext cx="6562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525" y="3296700"/>
            <a:ext cx="53244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93500" y="4683975"/>
            <a:ext cx="770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8"/>
              </a:rPr>
              <a:t>https://www.moneysavingexpert.com/insurance/car-insurance/#buying</a:t>
            </a: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Keeping Hold of your Money - never pay full price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832300" cy="3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Use comparison websites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Read Martin Lewis’s suggestions and advice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Search for voucher codes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Sign up for mailing list discounts (then leave after purchase)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Use Top Cashback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Use Hot UK deals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Employee discount schemes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5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cheapest iphone deal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We’re looking for cheapest total price over 2 years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Last year’s iphone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5Gb+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4G or 5G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Keeping Hold of your Money - challenge…!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Week's Top Tips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Google Shape;157;p2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1468824"/>
                <a:ext cx="9144000" cy="36746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lnSpcReduction="10000"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u="sng" dirty="0">
                    <a:solidFill>
                      <a:schemeClr val="hlink"/>
                    </a:solidFill>
                    <a:hlinkClick r:id="rId3"/>
                  </a:rPr>
                  <a:t>https://www.moneysavingexpert.com/latesttip/</a:t>
                </a:r>
                <a:r>
                  <a:rPr lang="en-GB" dirty="0"/>
                  <a:t> </a:t>
                </a:r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10</a:t>
                </a:r>
                <a:r>
                  <a:rPr lang="en-GB" baseline="30000" dirty="0"/>
                  <a:t>th</a:t>
                </a:r>
                <a:r>
                  <a:rPr lang="en-GB" dirty="0"/>
                  <a:t> October 2023…</a:t>
                </a:r>
              </a:p>
              <a:p>
                <a:pPr marL="457200" lvl="0" indent="-334327" algn="l" rtl="0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SzPct val="100000"/>
                  <a:buChar char="●"/>
                </a:pPr>
                <a:r>
                  <a:rPr lang="en-GB" dirty="0"/>
                  <a:t>Free Wills Month for age 55+ every October and March</a:t>
                </a:r>
              </a:p>
              <a:p>
                <a:pPr marL="457200" lvl="0" indent="-334327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Char char="●"/>
                </a:pPr>
                <a:r>
                  <a:rPr lang="en-GB" dirty="0"/>
                  <a:t>Amazon Prime Day 10-11</a:t>
                </a:r>
                <a:r>
                  <a:rPr lang="en-GB" baseline="30000" dirty="0"/>
                  <a:t>th</a:t>
                </a:r>
                <a:r>
                  <a:rPr lang="en-GB" dirty="0"/>
                  <a:t> October</a:t>
                </a:r>
              </a:p>
              <a:p>
                <a:pPr marL="457200" lvl="0" indent="-334327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Char char="●"/>
                </a:pPr>
                <a:r>
                  <a:rPr lang="en-GB" dirty="0"/>
                  <a:t>£200 + 8% regular saver at Nationwide, £175 + 7% at First Direct</a:t>
                </a:r>
              </a:p>
              <a:p>
                <a:pPr marL="457200" lvl="0" indent="-334327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Char char="●"/>
                </a:pPr>
                <a:r>
                  <a:rPr lang="en-GB" dirty="0"/>
                  <a:t>5.12%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/>
                  <a:t> £5k at Barclays, 4.1% on £££ at Chase</a:t>
                </a:r>
              </a:p>
              <a:p>
                <a:pPr marL="0" lvl="0" indent="0" algn="l" rtl="0">
                  <a:buNone/>
                </a:pPr>
                <a:r>
                  <a:rPr lang="en-GB" u="sng" dirty="0">
                    <a:solidFill>
                      <a:schemeClr val="hlink"/>
                    </a:solidFill>
                    <a:hlinkClick r:id="rId4"/>
                  </a:rPr>
                  <a:t>https://www.moneysavingexpert.com/deals/</a:t>
                </a:r>
                <a:endParaRPr lang="en-GB" u="sng" dirty="0">
                  <a:solidFill>
                    <a:schemeClr val="hlink"/>
                  </a:solidFill>
                </a:endParaRPr>
              </a:p>
              <a:p>
                <a:pPr marL="0" lvl="0" indent="0" algn="l" rtl="0">
                  <a:buNone/>
                </a:pPr>
                <a:r>
                  <a:rPr lang="en-GB" dirty="0">
                    <a:hlinkClick r:id="rId5"/>
                  </a:rPr>
                  <a:t>https://www.moneysavingexpert.com/students/</a:t>
                </a:r>
                <a:r>
                  <a:rPr lang="en-GB" dirty="0"/>
                  <a:t>  </a:t>
                </a:r>
                <a:endParaRPr dirty="0"/>
              </a:p>
            </p:txBody>
          </p:sp>
        </mc:Choice>
        <mc:Fallback>
          <p:sp>
            <p:nvSpPr>
              <p:cNvPr id="157" name="Google Shape;157;p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468824"/>
                <a:ext cx="9144000" cy="3674675"/>
              </a:xfrm>
              <a:prstGeom prst="rect">
                <a:avLst/>
              </a:prstGeom>
              <a:blipFill>
                <a:blip r:embed="rId6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Inflation 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inflation?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Can you beat it?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4" y="79950"/>
            <a:ext cx="5411538" cy="101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00" y="1452484"/>
            <a:ext cx="4448210" cy="347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098" y="1468836"/>
            <a:ext cx="4415352" cy="154891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" name="Google Shape;73;p14"/>
          <p:cNvSpPr/>
          <p:nvPr/>
        </p:nvSpPr>
        <p:spPr>
          <a:xfrm>
            <a:off x="919600" y="844425"/>
            <a:ext cx="849600" cy="21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459600" y="797925"/>
            <a:ext cx="14028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(2022)</a:t>
            </a:r>
            <a:endParaRPr lang="en-US">
              <a:solidFill>
                <a:srgbClr val="434343"/>
              </a:solidFill>
              <a:latin typeface="Source Code Pro"/>
              <a:ea typeface="Source Code Pro"/>
              <a:cs typeface="Source Code Pro"/>
            </a:endParaRPr>
          </a:p>
        </p:txBody>
      </p:sp>
      <p:cxnSp>
        <p:nvCxnSpPr>
          <p:cNvPr id="75" name="Google Shape;75;p14"/>
          <p:cNvCxnSpPr/>
          <p:nvPr/>
        </p:nvCxnSpPr>
        <p:spPr>
          <a:xfrm rot="10800000">
            <a:off x="1002779" y="998806"/>
            <a:ext cx="540000" cy="3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14"/>
          <p:cNvSpPr txBox="1"/>
          <p:nvPr/>
        </p:nvSpPr>
        <p:spPr>
          <a:xfrm>
            <a:off x="4652525" y="3148450"/>
            <a:ext cx="441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Note that a new figure is released each month but that this figure compares a year-on-year price and not a month-on-month price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652525" y="3887350"/>
            <a:ext cx="253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News, 14th September 2022</a:t>
            </a:r>
            <a:endParaRPr sz="100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Inflation 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inflation?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Can you beat it?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4" y="79950"/>
            <a:ext cx="5411538" cy="101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00" y="1452484"/>
            <a:ext cx="4448210" cy="347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098" y="1468836"/>
            <a:ext cx="4415352" cy="154891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" name="Google Shape;73;p14"/>
          <p:cNvSpPr/>
          <p:nvPr/>
        </p:nvSpPr>
        <p:spPr>
          <a:xfrm>
            <a:off x="919600" y="844425"/>
            <a:ext cx="849600" cy="21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459600" y="797925"/>
            <a:ext cx="14028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(2022)</a:t>
            </a:r>
            <a:endParaRPr lang="en-US">
              <a:solidFill>
                <a:srgbClr val="434343"/>
              </a:solidFill>
              <a:latin typeface="Source Code Pro"/>
              <a:ea typeface="Source Code Pro"/>
              <a:cs typeface="Source Code Pro"/>
            </a:endParaRPr>
          </a:p>
        </p:txBody>
      </p:sp>
      <p:cxnSp>
        <p:nvCxnSpPr>
          <p:cNvPr id="75" name="Google Shape;75;p14"/>
          <p:cNvCxnSpPr/>
          <p:nvPr/>
        </p:nvCxnSpPr>
        <p:spPr>
          <a:xfrm rot="10800000">
            <a:off x="1002779" y="998806"/>
            <a:ext cx="540000" cy="3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14"/>
          <p:cNvSpPr txBox="1"/>
          <p:nvPr/>
        </p:nvSpPr>
        <p:spPr>
          <a:xfrm>
            <a:off x="4652525" y="3148450"/>
            <a:ext cx="441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Note that a new figure is released each month but that this figure compares a year-on-year price and not a month-on-month price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652524" y="3887350"/>
            <a:ext cx="4491475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News, 14th September 2022</a:t>
            </a:r>
            <a:endParaRPr lang="en-GB" sz="1000" u="sng" dirty="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u="sng" dirty="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/>
              </a:rPr>
              <a:t>https://www.ons.gov.uk/economy/inflationandpriceindices/bulletins/consumerpriceinflation/august2023</a:t>
            </a:r>
            <a:r>
              <a:rPr lang="en-GB" sz="10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000" dirty="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8DCBE-D859-1C45-7F8C-95E123443E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5000"/>
          </a:blip>
          <a:srcRect t="33592" b="44365"/>
          <a:stretch/>
        </p:blipFill>
        <p:spPr>
          <a:xfrm>
            <a:off x="978909" y="1555069"/>
            <a:ext cx="3455082" cy="28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UK Inflation Since Jan 2021</a:t>
            </a:r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3A7CD1-6458-4C07-B2AE-0D9AA76FF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308600"/>
              </p:ext>
            </p:extLst>
          </p:nvPr>
        </p:nvGraphicFramePr>
        <p:xfrm>
          <a:off x="81514" y="1398550"/>
          <a:ext cx="8910086" cy="360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3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109625" y="57650"/>
            <a:ext cx="85206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 goods inflate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different rates…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475" y="57662"/>
            <a:ext cx="5028174" cy="50281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75" y="904800"/>
            <a:ext cx="8369874" cy="41373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UK Inflation Since Records Began in 1959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13" y="904800"/>
            <a:ext cx="8354378" cy="4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UK Inflation Since Records Began in 1959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6437175" y="3148450"/>
            <a:ext cx="101400" cy="1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 txBox="1"/>
          <p:nvPr/>
        </p:nvSpPr>
        <p:spPr>
          <a:xfrm rot="-5400000">
            <a:off x="7758300" y="3291300"/>
            <a:ext cx="205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Link to Inflation Historical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00" y="2369624"/>
            <a:ext cx="2518414" cy="251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831" y="2331872"/>
            <a:ext cx="2939269" cy="25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Supply and Demand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93500" y="1302575"/>
            <a:ext cx="8520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demand goes up or supply goes down… prices increase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If demand goes down or supply goes up… prices decrease</a:t>
            </a:r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 rot="10800000" flipH="1">
            <a:off x="3483550" y="3495550"/>
            <a:ext cx="2197800" cy="36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" name="Google Shape;107;p18"/>
          <p:cNvSpPr txBox="1"/>
          <p:nvPr/>
        </p:nvSpPr>
        <p:spPr>
          <a:xfrm>
            <a:off x="3844800" y="3081700"/>
            <a:ext cx="1454400" cy="831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It’s a whole group of curves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Supply and Demand… and Inflation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47938"/>
          <a:stretch/>
        </p:blipFill>
        <p:spPr>
          <a:xfrm>
            <a:off x="93500" y="981325"/>
            <a:ext cx="4847950" cy="11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t="67615"/>
          <a:stretch/>
        </p:blipFill>
        <p:spPr>
          <a:xfrm>
            <a:off x="93500" y="2088581"/>
            <a:ext cx="4847950" cy="688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9"/>
          <p:cNvCxnSpPr/>
          <p:nvPr/>
        </p:nvCxnSpPr>
        <p:spPr>
          <a:xfrm>
            <a:off x="93500" y="1846975"/>
            <a:ext cx="900000" cy="3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9"/>
          <p:cNvCxnSpPr/>
          <p:nvPr/>
        </p:nvCxnSpPr>
        <p:spPr>
          <a:xfrm>
            <a:off x="4041450" y="1664275"/>
            <a:ext cx="360000" cy="3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9"/>
          <p:cNvCxnSpPr/>
          <p:nvPr/>
        </p:nvCxnSpPr>
        <p:spPr>
          <a:xfrm>
            <a:off x="845975" y="2482550"/>
            <a:ext cx="1260000" cy="3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5856975" y="3098200"/>
            <a:ext cx="2520000" cy="3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19"/>
          <p:cNvSpPr txBox="1"/>
          <p:nvPr/>
        </p:nvSpPr>
        <p:spPr>
          <a:xfrm>
            <a:off x="4278725" y="4804800"/>
            <a:ext cx="353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News, 22nd September 2022</a:t>
            </a:r>
            <a:endParaRPr sz="100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8729" y="2633428"/>
            <a:ext cx="4769171" cy="22341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9"/>
          <p:cNvCxnSpPr/>
          <p:nvPr/>
        </p:nvCxnSpPr>
        <p:spPr>
          <a:xfrm>
            <a:off x="5856975" y="2860950"/>
            <a:ext cx="1260000" cy="3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19"/>
          <p:cNvSpPr txBox="1"/>
          <p:nvPr/>
        </p:nvSpPr>
        <p:spPr>
          <a:xfrm>
            <a:off x="93500" y="2657475"/>
            <a:ext cx="35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News, 14th September 2022</a:t>
            </a:r>
            <a:endParaRPr sz="100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5cff3-62b2-4be6-b70c-c372d34dc44d">
      <Terms xmlns="http://schemas.microsoft.com/office/infopath/2007/PartnerControls"/>
    </lcf76f155ced4ddcb4097134ff3c332f>
    <TaxCatchAll xmlns="30799808-48f9-47ab-aba2-0672c7355829" xsi:nil="true"/>
    <naf3626daf2c4bb89309295479733bb5 xmlns="30799808-48f9-47ab-aba2-0672c7355829">
      <Terms xmlns="http://schemas.microsoft.com/office/infopath/2007/PartnerControls"/>
    </naf3626daf2c4bb89309295479733bb5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167DC18062C4DAB9FD83DC0AC99B0" ma:contentTypeVersion="17" ma:contentTypeDescription="Create a new document." ma:contentTypeScope="" ma:versionID="783fc9a1ddb6a1d9d6dae9743663e560">
  <xsd:schema xmlns:xsd="http://www.w3.org/2001/XMLSchema" xmlns:xs="http://www.w3.org/2001/XMLSchema" xmlns:p="http://schemas.microsoft.com/office/2006/metadata/properties" xmlns:ns2="30799808-48f9-47ab-aba2-0672c7355829" xmlns:ns3="99f5cff3-62b2-4be6-b70c-c372d34dc44d" targetNamespace="http://schemas.microsoft.com/office/2006/metadata/properties" ma:root="true" ma:fieldsID="592603bb4c177b80a7b57c24752f2467" ns2:_="" ns3:_="">
    <xsd:import namespace="30799808-48f9-47ab-aba2-0672c7355829"/>
    <xsd:import namespace="99f5cff3-62b2-4be6-b70c-c372d34dc44d"/>
    <xsd:element name="properties">
      <xsd:complexType>
        <xsd:sequence>
          <xsd:element name="documentManagement">
            <xsd:complexType>
              <xsd:all>
                <xsd:element ref="ns2:naf3626daf2c4bb89309295479733bb5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99808-48f9-47ab-aba2-0672c7355829" elementFormDefault="qualified">
    <xsd:import namespace="http://schemas.microsoft.com/office/2006/documentManagement/types"/>
    <xsd:import namespace="http://schemas.microsoft.com/office/infopath/2007/PartnerControls"/>
    <xsd:element name="naf3626daf2c4bb89309295479733bb5" ma:index="9" nillable="true" ma:taxonomy="true" ma:internalName="naf3626daf2c4bb89309295479733bb5" ma:taxonomyFieldName="Staff_x0020_Category" ma:displayName="Staff Category" ma:fieldId="{7af3626d-af2c-4bb8-9309-295479733bb5}" ma:sspId="3109df80-cae8-4f1a-a745-566a87499af2" ma:termSetId="2911061d-6d64-4c1d-9363-b073225d5b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f7cf9a15-f9d7-422c-a274-81208c7b0b93}" ma:internalName="TaxCatchAll" ma:showField="CatchAllData" ma:web="30799808-48f9-47ab-aba2-0672c73558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5cff3-62b2-4be6-b70c-c372d34dc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109df80-cae8-4f1a-a745-566a87499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27154E-3DCF-4259-A42D-0FA4789E12E8}">
  <ds:schemaRefs>
    <ds:schemaRef ds:uri="99f5cff3-62b2-4be6-b70c-c372d34dc44d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30799808-48f9-47ab-aba2-0672c7355829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53BB7D-E927-4965-9140-6632545860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399345-4528-43D1-82CA-9045969A8BC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386</Words>
  <Application>Microsoft Office PowerPoint</Application>
  <PresentationFormat>On-screen Show (16:9)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Cambria Math</vt:lpstr>
      <vt:lpstr>Oswald</vt:lpstr>
      <vt:lpstr>Source Code Pro</vt:lpstr>
      <vt:lpstr>Arial</vt:lpstr>
      <vt:lpstr>Modern Writer</vt:lpstr>
      <vt:lpstr>Inflation and  Keeping Hold of your Money</vt:lpstr>
      <vt:lpstr>Inflation </vt:lpstr>
      <vt:lpstr>Inflation </vt:lpstr>
      <vt:lpstr>UK Inflation Since Jan 2021</vt:lpstr>
      <vt:lpstr>Different goods inflate  at different rates…</vt:lpstr>
      <vt:lpstr>UK Inflation Since Records Began in 1959</vt:lpstr>
      <vt:lpstr>UK Inflation Since Records Began in 1959</vt:lpstr>
      <vt:lpstr>Supply and Demand</vt:lpstr>
      <vt:lpstr>Supply and Demand… and Inflation</vt:lpstr>
      <vt:lpstr>Keeping Hold of your Money</vt:lpstr>
      <vt:lpstr>Keeping Hold of your Money - car insurance </vt:lpstr>
      <vt:lpstr>Keeping Hold of your Money - never pay full price</vt:lpstr>
      <vt:lpstr>Keeping Hold of your Money - challenge…!</vt:lpstr>
      <vt:lpstr>This Week's Top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 and  Keeping Hold of your Money</dc:title>
  <cp:lastModifiedBy>Graham Colman</cp:lastModifiedBy>
  <cp:revision>4</cp:revision>
  <dcterms:modified xsi:type="dcterms:W3CDTF">2023-10-10T08:50:22Z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0x010100433167DC18062C4DAB9FD83DC0AC99B0</vt:lpwstr>
  </property>
  <property fmtid="{D5CDD505-2E9C-101B-9397-08002B2CF9AE}" pid="3" name="Staff Category">
    <vt:lpwstr/>
  </property>
  <property fmtid="{D5CDD505-2E9C-101B-9397-08002B2CF9AE}" pid="4" name="MediaServiceImageTags">
    <vt:lpwstr/>
  </property>
</Properties>
</file>